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6" r:id="rId3"/>
    <p:sldId id="287" r:id="rId4"/>
    <p:sldId id="303" r:id="rId5"/>
    <p:sldId id="299" r:id="rId6"/>
    <p:sldId id="300" r:id="rId7"/>
    <p:sldId id="302" r:id="rId8"/>
    <p:sldId id="301" r:id="rId9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5CFE5"/>
    <a:srgbClr val="33333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3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4CCED8F-CAFB-4370-ACE1-264B06440A37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C09BDB-CA56-446F-94BC-3594797550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310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E3A3999-080E-4D1B-8B93-A97DE6A46E5E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D162C5F-5551-4CEA-A4BB-92517CAAAC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05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62C5F-5551-4CEA-A4BB-92517CAAAC0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804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screen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>
                <a:latin typeface="MigMix 1P" panose="020B0502020203020207" pitchFamily="50" charset="-128"/>
                <a:ea typeface="MigMix 1P" panose="020B0502020203020207" pitchFamily="50" charset="-128"/>
                <a:cs typeface="MigMix 1P" panose="020B0502020203020207" pitchFamily="50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65D6C7A-8FBB-4D69-BB6A-EB85EF1EA4CB}" type="datetime1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E155F8C-2949-47D0-872E-237684596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72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screen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1D16-4647-4241-84FB-B8A0D397945C}" type="datetime1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E155F8C-2949-47D0-872E-237684596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79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screen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F839-1A71-43CE-B753-D3550C381386}" type="datetime1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E155F8C-2949-47D0-872E-237684596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171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screen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MigMix 1P" panose="020B0502020203020207" pitchFamily="50" charset="-128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MigMix 1P" panose="020B0502020203020207" pitchFamily="50" charset="-128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MigMix 1P" panose="020B0502020203020207" pitchFamily="50" charset="-128"/>
                <a:ea typeface="MigMix 1P" panose="020B0502020203020207" pitchFamily="50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5065-7DB8-4C2E-A994-0B5B21BE093E}" type="datetime1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E155F8C-2949-47D0-872E-237684596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772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screen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940A-D1C4-4632-84CA-54DC20DFAFE4}" type="datetime1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E155F8C-2949-47D0-872E-237684596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73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55A1-62D3-4D91-9543-F99E53EA2E2A}" type="datetime1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E155F8C-2949-47D0-872E-237684596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2838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AF3B-6A99-44EC-B4CB-859DAE6EE6EA}" type="datetime1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E155F8C-2949-47D0-872E-237684596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96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FF17911F-31C1-4CCE-8F6F-B39C858A9972}" type="datetime1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E155F8C-2949-47D0-872E-237684596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157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screen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4A0D-E7FC-4BF2-B52D-85DBE0DBB059}" type="datetime1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E155F8C-2949-47D0-872E-237684596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496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69" y="927098"/>
            <a:ext cx="6708473" cy="709865"/>
          </a:xfrm>
        </p:spPr>
        <p:txBody>
          <a:bodyPr anchor="ctr"/>
          <a:lstStyle>
            <a:lvl1pPr>
              <a:defRPr sz="3600" b="1">
                <a:latin typeface="MigMix 1P" panose="020B0502020203020207" pitchFamily="50" charset="-128"/>
                <a:ea typeface="MigMix 1P" panose="020B0502020203020207" pitchFamily="50" charset="-128"/>
                <a:cs typeface="MigMix 1P" panose="020B0502020203020207" pitchFamily="50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43" y="2275887"/>
            <a:ext cx="7879081" cy="3970867"/>
          </a:xfrm>
        </p:spPr>
        <p:txBody>
          <a:bodyPr>
            <a:normAutofit/>
          </a:bodyPr>
          <a:lstStyle>
            <a:lvl1pPr>
              <a:defRPr sz="2800">
                <a:latin typeface="MigMix 1P" panose="020B0502020203020207" pitchFamily="50" charset="-128"/>
                <a:ea typeface="MigMix 1P" panose="020B0502020203020207" pitchFamily="50" charset="-128"/>
                <a:cs typeface="MigMix 1P" panose="020B0502020203020207" pitchFamily="50" charset="-128"/>
              </a:defRPr>
            </a:lvl1pPr>
            <a:lvl2pPr>
              <a:defRPr sz="2800">
                <a:latin typeface="MigMix 1P" panose="020B0502020203020207" pitchFamily="50" charset="-128"/>
                <a:ea typeface="MigMix 1P" panose="020B0502020203020207" pitchFamily="50" charset="-128"/>
                <a:cs typeface="MigMix 1P" panose="020B0502020203020207" pitchFamily="50" charset="-128"/>
              </a:defRPr>
            </a:lvl2pPr>
            <a:lvl3pPr>
              <a:defRPr sz="2400">
                <a:latin typeface="MigMix 1P" panose="020B0502020203020207" pitchFamily="50" charset="-128"/>
                <a:ea typeface="MigMix 1P" panose="020B0502020203020207" pitchFamily="50" charset="-128"/>
                <a:cs typeface="MigMix 1P" panose="020B0502020203020207" pitchFamily="50" charset="-128"/>
              </a:defRPr>
            </a:lvl3pPr>
            <a:lvl4pPr>
              <a:defRPr sz="2400">
                <a:latin typeface="MigMix 1P" panose="020B0502020203020207" pitchFamily="50" charset="-128"/>
                <a:ea typeface="MigMix 1P" panose="020B0502020203020207" pitchFamily="50" charset="-128"/>
                <a:cs typeface="MigMix 1P" panose="020B0502020203020207" pitchFamily="50" charset="-128"/>
              </a:defRPr>
            </a:lvl4pPr>
            <a:lvl5pPr>
              <a:defRPr sz="2400">
                <a:latin typeface="MigMix 1P" panose="020B0502020203020207" pitchFamily="50" charset="-128"/>
                <a:ea typeface="MigMix 1P" panose="020B0502020203020207" pitchFamily="50" charset="-128"/>
                <a:cs typeface="MigMix 1P" panose="020B0502020203020207" pitchFamily="50" charset="-128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8D7A-A72B-4020-93EF-9AFA7073D49E}" type="datetime1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E155F8C-2949-47D0-872E-237684596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0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screen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>
                <a:latin typeface="MigMix 1P" panose="020B0502020203020207" pitchFamily="50" charset="-128"/>
                <a:ea typeface="MigMix 1P" panose="020B0502020203020207" pitchFamily="50" charset="-128"/>
                <a:cs typeface="MigMix 1P" panose="020B0502020203020207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MigMix 1P" panose="020B0502020203020207" pitchFamily="50" charset="-128"/>
                <a:ea typeface="MigMix 1P" panose="020B0502020203020207" pitchFamily="50" charset="-128"/>
                <a:cs typeface="MigMix 1P" panose="020B0502020203020207" pitchFamily="50" charset="-12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AC6CD-C770-434E-B2D4-09F983D84352}" type="datetime1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E155F8C-2949-47D0-872E-237684596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293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7DAB-587E-4846-A671-453A70587F30}" type="datetime1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E155F8C-2949-47D0-872E-237684596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620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40D0-FDF4-4B5B-9A8F-DC0B2B2E90DA}" type="datetime1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E155F8C-2949-47D0-872E-237684596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85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C651-F9BC-4D00-BE5A-132B272B7393}" type="datetime1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E155F8C-2949-47D0-872E-237684596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58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C19C-F392-4405-B8B4-59C8DA2A257E}" type="datetime1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E155F8C-2949-47D0-872E-237684596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14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screen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DB3D-8AD2-4A48-B55D-39C827D52333}" type="datetime1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E155F8C-2949-47D0-872E-237684596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19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screen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034C-FA3E-4287-BCB5-E821946C2C39}" type="datetime1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E155F8C-2949-47D0-872E-237684596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650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-8467"/>
            <a:ext cx="9145588" cy="6866467"/>
            <a:chOff x="-1588" y="0"/>
            <a:chExt cx="9145588" cy="6866467"/>
          </a:xfrm>
        </p:grpSpPr>
        <p:sp>
          <p:nvSpPr>
            <p:cNvPr id="14" name="Rectangle 13"/>
            <p:cNvSpPr/>
            <p:nvPr/>
          </p:nvSpPr>
          <p:spPr>
            <a:xfrm>
              <a:off x="8467" y="8467"/>
              <a:ext cx="9118832" cy="6858000"/>
            </a:xfrm>
            <a:prstGeom prst="rect">
              <a:avLst/>
            </a:prstGeom>
            <a:blipFill>
              <a:blip r:embed="rId19" cstate="screen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49"/>
              <a:ext cx="8173954" cy="4729653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39" y="927099"/>
            <a:ext cx="6708003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843" y="2262715"/>
            <a:ext cx="8062321" cy="4081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1868" y="661910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MigMix 1P" panose="020B0502020203020207" pitchFamily="50" charset="-128"/>
                <a:ea typeface="MigMix 1P" panose="020B0502020203020207" pitchFamily="50" charset="-128"/>
                <a:cs typeface="MigMix 1P" panose="020B0502020203020207" pitchFamily="50" charset="-128"/>
              </a:defRPr>
            </a:lvl1pPr>
          </a:lstStyle>
          <a:p>
            <a:fld id="{460E8C64-3423-4CCE-AD55-B0579DB0A9A2}" type="datetime1">
              <a:rPr lang="ja-JP" altLang="en-US" smtClean="0"/>
              <a:pPr/>
              <a:t>2020/5/11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8289" y="6662346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  <a:latin typeface="MigMix 1P" panose="020B0502020203020207" pitchFamily="50" charset="-128"/>
                <a:ea typeface="MigMix 1P" panose="020B0502020203020207" pitchFamily="50" charset="-128"/>
                <a:cs typeface="MigMix 1P" panose="020B0502020203020207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  <a:latin typeface="MigMix 1P" panose="020B0502020203020207" pitchFamily="50" charset="-128"/>
                <a:ea typeface="MigMix 1P" panose="020B0502020203020207" pitchFamily="50" charset="-128"/>
                <a:cs typeface="MigMix 1P" panose="020B0502020203020207" pitchFamily="50" charset="-128"/>
              </a:defRPr>
            </a:lvl1pPr>
          </a:lstStyle>
          <a:p>
            <a:fld id="{FE155F8C-2949-47D0-872E-23768459671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50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600" b="1" i="0" kern="1200">
          <a:solidFill>
            <a:schemeClr val="bg1"/>
          </a:solidFill>
          <a:latin typeface="MigMix 1P" panose="020B0502020203020207" pitchFamily="50" charset="-128"/>
          <a:ea typeface="MigMix 1P" panose="020B0502020203020207" pitchFamily="50" charset="-128"/>
          <a:cs typeface="MigMix 1P" panose="020B0502020203020207" pitchFamily="50" charset="-128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2800" b="1" i="0" kern="1200">
          <a:solidFill>
            <a:schemeClr val="tx1">
              <a:lumMod val="75000"/>
              <a:lumOff val="25000"/>
            </a:schemeClr>
          </a:solidFill>
          <a:latin typeface="MigMix 1P" panose="020B0502020203020207" pitchFamily="50" charset="-128"/>
          <a:ea typeface="MigMix 1P" panose="020B0502020203020207" pitchFamily="50" charset="-128"/>
          <a:cs typeface="MigMix 1P" panose="020B0502020203020207" pitchFamily="50" charset="-128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2800" b="0" i="0" kern="1200">
          <a:solidFill>
            <a:schemeClr val="tx1">
              <a:lumMod val="75000"/>
              <a:lumOff val="25000"/>
            </a:schemeClr>
          </a:solidFill>
          <a:latin typeface="MigMix 1P" panose="020B0502020203020207" pitchFamily="50" charset="-128"/>
          <a:ea typeface="MigMix 1P" panose="020B0502020203020207" pitchFamily="50" charset="-128"/>
          <a:cs typeface="MigMix 1P" panose="020B0502020203020207" pitchFamily="50" charset="-128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2400" b="0" i="0" kern="1200">
          <a:solidFill>
            <a:schemeClr val="tx1">
              <a:lumMod val="75000"/>
              <a:lumOff val="25000"/>
            </a:schemeClr>
          </a:solidFill>
          <a:latin typeface="MigMix 1P" panose="020B0502020203020207" pitchFamily="50" charset="-128"/>
          <a:ea typeface="MigMix 1P" panose="020B0502020203020207" pitchFamily="50" charset="-128"/>
          <a:cs typeface="MigMix 1P" panose="020B0502020203020207" pitchFamily="50" charset="-128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2400" b="0" i="0" kern="1200">
          <a:solidFill>
            <a:schemeClr val="tx1">
              <a:lumMod val="75000"/>
              <a:lumOff val="25000"/>
            </a:schemeClr>
          </a:solidFill>
          <a:latin typeface="MigMix 1P" panose="020B0502020203020207" pitchFamily="50" charset="-128"/>
          <a:ea typeface="MigMix 1P" panose="020B0502020203020207" pitchFamily="50" charset="-128"/>
          <a:cs typeface="MigMix 1P" panose="020B0502020203020207" pitchFamily="50" charset="-128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2400" b="0" i="0" kern="1200">
          <a:solidFill>
            <a:schemeClr val="tx1">
              <a:lumMod val="75000"/>
              <a:lumOff val="25000"/>
            </a:schemeClr>
          </a:solidFill>
          <a:latin typeface="MigMix 1P" panose="020B0502020203020207" pitchFamily="50" charset="-128"/>
          <a:ea typeface="MigMix 1P" panose="020B0502020203020207" pitchFamily="50" charset="-128"/>
          <a:cs typeface="MigMix 1P" panose="020B0502020203020207" pitchFamily="50" charset="-128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6741368" cy="2550877"/>
          </a:xfrm>
        </p:spPr>
        <p:txBody>
          <a:bodyPr>
            <a:normAutofit/>
          </a:bodyPr>
          <a:lstStyle/>
          <a:p>
            <a:r>
              <a:rPr lang="ja-JP" altLang="en-US" sz="4000" dirty="0" smtClean="0"/>
              <a:t>新井研　配属説明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7363160" cy="1263202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dirty="0" smtClean="0"/>
              <a:t>ディペンダブルシステム＆ネットワーク研究室</a:t>
            </a:r>
            <a:endParaRPr kumimoji="1" lang="en-US" altLang="ja-JP" dirty="0" smtClean="0"/>
          </a:p>
          <a:p>
            <a:r>
              <a:rPr kumimoji="1" lang="en-US" altLang="ja-JP" dirty="0" smtClean="0"/>
              <a:t>Dependable Systems &amp; </a:t>
            </a:r>
            <a:r>
              <a:rPr kumimoji="1" lang="en-US" altLang="ja-JP" dirty="0" err="1" smtClean="0"/>
              <a:t>NetworkS</a:t>
            </a:r>
            <a:r>
              <a:rPr kumimoji="1" lang="en-US" altLang="ja-JP" dirty="0" smtClean="0"/>
              <a:t> Lab.</a:t>
            </a:r>
          </a:p>
          <a:p>
            <a:r>
              <a:rPr lang="en-US" altLang="ja-JP" dirty="0" smtClean="0"/>
              <a:t>2</a:t>
            </a:r>
            <a:r>
              <a:rPr lang="ja-JP" altLang="en-US" dirty="0" smtClean="0"/>
              <a:t>階</a:t>
            </a:r>
            <a:r>
              <a:rPr lang="en-US" altLang="ja-JP" dirty="0" smtClean="0"/>
              <a:t>204</a:t>
            </a:r>
            <a:r>
              <a:rPr lang="ja-JP" altLang="en-US" dirty="0" smtClean="0"/>
              <a:t>室（学生部屋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5F8C-2949-47D0-872E-237684596717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4" y="1122728"/>
            <a:ext cx="2698783" cy="202165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9159" y="1135600"/>
            <a:ext cx="3050589" cy="203372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096" y="1153357"/>
            <a:ext cx="3036163" cy="202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自己紹介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0843" y="2275887"/>
            <a:ext cx="7879081" cy="4582113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東京（多摩地区）育ち</a:t>
            </a:r>
            <a:r>
              <a:rPr lang="ja-JP" altLang="en-US" sz="2400" dirty="0" smtClean="0"/>
              <a:t>の</a:t>
            </a:r>
            <a:r>
              <a:rPr lang="en-US" altLang="ja-JP" sz="2400" dirty="0" smtClean="0"/>
              <a:t>43</a:t>
            </a:r>
            <a:r>
              <a:rPr lang="ja-JP" altLang="en-US" sz="2400" dirty="0" smtClean="0"/>
              <a:t>歳</a:t>
            </a:r>
            <a:endParaRPr lang="en-US" altLang="ja-JP" sz="2400" dirty="0" smtClean="0"/>
          </a:p>
          <a:p>
            <a:pPr lvl="1"/>
            <a:endParaRPr lang="en-US" altLang="ja-JP" sz="2400" dirty="0" smtClean="0"/>
          </a:p>
          <a:p>
            <a:r>
              <a:rPr lang="ja-JP" altLang="en-US" sz="2400" dirty="0" smtClean="0"/>
              <a:t>都立</a:t>
            </a:r>
            <a:r>
              <a:rPr lang="ja-JP" altLang="en-US" sz="2400" dirty="0"/>
              <a:t>大→首都</a:t>
            </a:r>
            <a:r>
              <a:rPr lang="ja-JP" altLang="en-US" sz="2400" dirty="0" smtClean="0"/>
              <a:t>大→</a:t>
            </a:r>
            <a:r>
              <a:rPr lang="ja-JP" altLang="en-US" sz="2400" dirty="0"/>
              <a:t>日</a:t>
            </a:r>
            <a:r>
              <a:rPr lang="ja-JP" altLang="en-US" sz="2400" dirty="0" smtClean="0"/>
              <a:t>大</a:t>
            </a:r>
            <a:r>
              <a:rPr lang="en-US" altLang="ja-JP" sz="2400" dirty="0" smtClean="0"/>
              <a:t>(8</a:t>
            </a:r>
            <a:r>
              <a:rPr lang="ja-JP" altLang="en-US" sz="2400" dirty="0" smtClean="0"/>
              <a:t>年目</a:t>
            </a:r>
            <a:r>
              <a:rPr lang="en-US" altLang="ja-JP" sz="2400" dirty="0" smtClean="0"/>
              <a:t>)</a:t>
            </a:r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本八幡在住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趣味：料理，飲酒，出張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悩み：高血圧，中性脂肪，心膜嚢胞</a:t>
            </a:r>
            <a:endParaRPr lang="en-US" altLang="ja-JP" sz="1800" dirty="0"/>
          </a:p>
          <a:p>
            <a:pPr lvl="1"/>
            <a:endParaRPr lang="en-US" altLang="ja-JP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5F8C-2949-47D0-872E-23768459671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0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582" y="3833490"/>
            <a:ext cx="1510652" cy="111625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8972" y="777259"/>
            <a:ext cx="8063528" cy="574675"/>
          </a:xfrm>
        </p:spPr>
        <p:txBody>
          <a:bodyPr/>
          <a:lstStyle/>
          <a:p>
            <a:r>
              <a:rPr kumimoji="1" lang="ja-JP" altLang="en-US" sz="2400" dirty="0" smtClean="0"/>
              <a:t>研究分野</a:t>
            </a:r>
            <a:r>
              <a:rPr lang="en-US" altLang="ja-JP" sz="2400" dirty="0" smtClean="0"/>
              <a:t>:</a:t>
            </a:r>
            <a:r>
              <a:rPr lang="ja-JP" altLang="en-US" sz="2400" dirty="0" smtClean="0"/>
              <a:t>ディペンダブルコンピューティング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ja-JP" altLang="en-US" dirty="0" smtClean="0"/>
              <a:t>壊れないネットワーク，コンピュータ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25FE-F2F7-463B-A905-AC9778DF4671}" type="slidenum">
              <a:rPr lang="ja-JP" altLang="en-US" smtClean="0">
                <a:solidFill>
                  <a:srgbClr val="000000"/>
                </a:solidFill>
              </a:rPr>
              <a:pPr/>
              <a:t>3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車載ネットワーク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83" y="2076549"/>
            <a:ext cx="2189018" cy="127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96732" y="333683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車載ネットワーク</a:t>
            </a:r>
            <a:endParaRPr kumimoji="1" lang="ja-JP" altLang="en-US" dirty="0"/>
          </a:p>
        </p:txBody>
      </p:sp>
      <p:pic>
        <p:nvPicPr>
          <p:cNvPr id="1028" name="Picture 4" descr="http://track.sfo.jaxa.jp/business_overview/img/img_large/img0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6528" y="1892630"/>
            <a:ext cx="1565124" cy="117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sseachother_im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3049" y="2026683"/>
            <a:ext cx="848663" cy="72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2908737" y="3157126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遅延耐性ネットワーク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（すれ違い通信）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679582" y="3228721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ハードディスク冗長設計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RAID)</a:t>
            </a:r>
            <a:endParaRPr kumimoji="1" lang="ja-JP" altLang="en-US" dirty="0"/>
          </a:p>
        </p:txBody>
      </p:sp>
      <p:pic>
        <p:nvPicPr>
          <p:cNvPr id="46" name="Picture 2" descr="Example of a server with 6x drives on a RAID 5 array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2351" y="1963009"/>
            <a:ext cx="1549298" cy="1227819"/>
          </a:xfrm>
          <a:prstGeom prst="rect">
            <a:avLst/>
          </a:prstGeom>
          <a:noFill/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394" y="3856358"/>
            <a:ext cx="1474037" cy="1103890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8708" y="3828263"/>
            <a:ext cx="1052944" cy="1164781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1312394" y="5017850"/>
            <a:ext cx="600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IoT</a:t>
            </a:r>
            <a:r>
              <a:rPr lang="en-US" altLang="ja-JP" dirty="0" smtClean="0"/>
              <a:t>(</a:t>
            </a:r>
            <a:r>
              <a:rPr lang="ja-JP" altLang="en-US" dirty="0" smtClean="0"/>
              <a:t>スマートグリッド，</a:t>
            </a:r>
            <a:r>
              <a:rPr lang="en-US" altLang="ja-JP" dirty="0" smtClean="0"/>
              <a:t>LED</a:t>
            </a:r>
            <a:r>
              <a:rPr lang="ja-JP" altLang="en-US" dirty="0" smtClean="0"/>
              <a:t>通信，センシング</a:t>
            </a:r>
            <a:r>
              <a:rPr lang="ja-JP" altLang="en-US" dirty="0"/>
              <a:t>ドローン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28073" y="5708073"/>
            <a:ext cx="66479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その他：金融が好き！　→　セキュリティリスクコストモデル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鉄道が好き！　→　無線運行制御システム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　宇宙が好き！　→　宇宙用コンピュータの故障率評価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261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45" grpId="0"/>
      <p:bldP spid="51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582" y="3833490"/>
            <a:ext cx="1510652" cy="111625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8972" y="777259"/>
            <a:ext cx="8063528" cy="574675"/>
          </a:xfrm>
        </p:spPr>
        <p:txBody>
          <a:bodyPr/>
          <a:lstStyle/>
          <a:p>
            <a:r>
              <a:rPr kumimoji="1" lang="ja-JP" altLang="en-US" sz="2400" dirty="0" smtClean="0"/>
              <a:t>研究分野</a:t>
            </a:r>
            <a:r>
              <a:rPr lang="en-US" altLang="ja-JP" sz="2400" dirty="0" smtClean="0"/>
              <a:t>:</a:t>
            </a:r>
            <a:r>
              <a:rPr lang="ja-JP" altLang="en-US" sz="2400" dirty="0" smtClean="0"/>
              <a:t>ディペンダブルコンピューティング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ja-JP" altLang="en-US" dirty="0" smtClean="0"/>
              <a:t>壊れないネットワーク，コンピュータ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25FE-F2F7-463B-A905-AC9778DF4671}" type="slidenum">
              <a:rPr lang="ja-JP" altLang="en-US" smtClean="0">
                <a:solidFill>
                  <a:srgbClr val="000000"/>
                </a:solidFill>
              </a:rPr>
              <a:pPr/>
              <a:t>4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車載ネットワーク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83" y="2076549"/>
            <a:ext cx="2189018" cy="127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96732" y="333683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車載ネットワーク</a:t>
            </a:r>
            <a:endParaRPr kumimoji="1" lang="ja-JP" altLang="en-US" dirty="0"/>
          </a:p>
        </p:txBody>
      </p:sp>
      <p:pic>
        <p:nvPicPr>
          <p:cNvPr id="1028" name="Picture 4" descr="http://track.sfo.jaxa.jp/business_overview/img/img_large/img0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6528" y="1892630"/>
            <a:ext cx="1565124" cy="117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sseachother_im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3049" y="2026683"/>
            <a:ext cx="848663" cy="72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2908737" y="3157126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遅延耐性ネットワーク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（すれ違い通信）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679582" y="3228721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ハードディスク冗長設計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RAID)</a:t>
            </a:r>
            <a:endParaRPr kumimoji="1" lang="ja-JP" altLang="en-US" dirty="0"/>
          </a:p>
        </p:txBody>
      </p:sp>
      <p:pic>
        <p:nvPicPr>
          <p:cNvPr id="46" name="Picture 2" descr="Example of a server with 6x drives on a RAID 5 array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2351" y="1963009"/>
            <a:ext cx="1549298" cy="1227819"/>
          </a:xfrm>
          <a:prstGeom prst="rect">
            <a:avLst/>
          </a:prstGeom>
          <a:noFill/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394" y="3856358"/>
            <a:ext cx="1474037" cy="1103890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8708" y="3828263"/>
            <a:ext cx="1052944" cy="1164781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1312394" y="5017850"/>
            <a:ext cx="600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IoT</a:t>
            </a:r>
            <a:r>
              <a:rPr lang="en-US" altLang="ja-JP" dirty="0" smtClean="0"/>
              <a:t>(</a:t>
            </a:r>
            <a:r>
              <a:rPr lang="ja-JP" altLang="en-US" dirty="0" smtClean="0"/>
              <a:t>スマートグリッド，</a:t>
            </a:r>
            <a:r>
              <a:rPr lang="en-US" altLang="ja-JP" dirty="0" smtClean="0"/>
              <a:t>LED</a:t>
            </a:r>
            <a:r>
              <a:rPr lang="ja-JP" altLang="en-US" dirty="0" smtClean="0"/>
              <a:t>通信，センシング</a:t>
            </a:r>
            <a:r>
              <a:rPr lang="ja-JP" altLang="en-US" dirty="0"/>
              <a:t>ドローン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28073" y="5708073"/>
            <a:ext cx="66479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その他：金融が好き！　→　セキュリティリスクコストモデル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鉄道が好き！　→　無線運行制御システム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　宇宙が好き！　→　宇宙用コンピュータの故障率評価</a:t>
            </a:r>
            <a:endParaRPr kumimoji="1" lang="ja-JP" altLang="en-US" dirty="0"/>
          </a:p>
        </p:txBody>
      </p:sp>
      <p:sp>
        <p:nvSpPr>
          <p:cNvPr id="3" name="爆発 2 2"/>
          <p:cNvSpPr/>
          <p:nvPr/>
        </p:nvSpPr>
        <p:spPr>
          <a:xfrm>
            <a:off x="139337" y="295730"/>
            <a:ext cx="9107424" cy="621714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研究テーマなんて</a:t>
            </a:r>
            <a:r>
              <a:rPr lang="en-US" altLang="ja-JP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en-US" altLang="ja-JP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ja-JP" alt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研究室選びで</a:t>
            </a:r>
            <a:endParaRPr lang="en-US" altLang="ja-JP" sz="28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kumimoji="1" lang="ja-JP" alt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大して重要ではない</a:t>
            </a:r>
            <a:r>
              <a:rPr kumimoji="1" lang="en-US" altLang="ja-JP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!</a:t>
            </a:r>
            <a:br>
              <a:rPr kumimoji="1" lang="en-US" altLang="ja-JP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kumimoji="1" lang="ja-JP" alt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（ことも多い</a:t>
            </a:r>
            <a:r>
              <a:rPr kumimoji="1" lang="en-US" altLang="ja-JP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  <a:endParaRPr kumimoji="1" lang="ja-JP" alt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5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45" grpId="0"/>
      <p:bldP spid="51" grpId="0"/>
      <p:bldP spid="50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研究室の運営方針：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0843" y="2275887"/>
            <a:ext cx="7879081" cy="4266956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3</a:t>
            </a:r>
            <a:r>
              <a:rPr kumimoji="1" lang="ja-JP" altLang="en-US" sz="3200" dirty="0" smtClean="0"/>
              <a:t>番目にユル</a:t>
            </a:r>
            <a:r>
              <a:rPr lang="ja-JP" altLang="en-US" sz="3200" dirty="0" err="1" smtClean="0"/>
              <a:t>く</a:t>
            </a:r>
            <a:r>
              <a:rPr lang="ja-JP" altLang="en-US" sz="3200" dirty="0" smtClean="0"/>
              <a:t>，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endParaRPr kumimoji="1" lang="en-US" altLang="ja-JP" sz="3200" dirty="0" smtClean="0"/>
          </a:p>
          <a:p>
            <a:r>
              <a:rPr lang="en-US" altLang="ja-JP" sz="3200" dirty="0" smtClean="0"/>
              <a:t>3</a:t>
            </a:r>
            <a:r>
              <a:rPr lang="ja-JP" altLang="en-US" sz="3200" dirty="0" smtClean="0"/>
              <a:t>番目に優秀な研究室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endParaRPr lang="en-US" altLang="ja-JP" sz="3200" dirty="0" smtClean="0"/>
          </a:p>
          <a:p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 smtClean="0"/>
              <a:t>　コスパ（満足度）</a:t>
            </a:r>
            <a:r>
              <a:rPr lang="en-US" altLang="ja-JP" sz="3200" dirty="0" smtClean="0"/>
              <a:t>1</a:t>
            </a:r>
            <a:r>
              <a:rPr lang="ja-JP" altLang="en-US" sz="3200" dirty="0" smtClean="0"/>
              <a:t>番を目指す</a:t>
            </a:r>
            <a:endParaRPr lang="en-US" altLang="ja-JP" sz="3200" dirty="0"/>
          </a:p>
          <a:p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5F8C-2949-47D0-872E-237684596717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下矢印 4"/>
          <p:cNvSpPr/>
          <p:nvPr/>
        </p:nvSpPr>
        <p:spPr>
          <a:xfrm>
            <a:off x="3142362" y="4256809"/>
            <a:ext cx="1228436" cy="670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コンテンツ プレースホルダー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895" y="895566"/>
            <a:ext cx="2180947" cy="1453965"/>
          </a:xfrm>
          <a:prstGeom prst="rect">
            <a:avLst/>
          </a:prstGeom>
        </p:spPr>
      </p:pic>
      <p:pic>
        <p:nvPicPr>
          <p:cNvPr id="8" name="コンテンツ プレースホルダー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424" y="2939790"/>
            <a:ext cx="1869897" cy="124659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489" y="3473096"/>
            <a:ext cx="1630217" cy="108681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115" y="1604601"/>
            <a:ext cx="1915885" cy="1277257"/>
          </a:xfrm>
          <a:prstGeom prst="rect">
            <a:avLst/>
          </a:prstGeom>
        </p:spPr>
      </p:pic>
      <p:sp>
        <p:nvSpPr>
          <p:cNvPr id="11" name="タイトル 1"/>
          <p:cNvSpPr txBox="1">
            <a:spLocks/>
          </p:cNvSpPr>
          <p:nvPr/>
        </p:nvSpPr>
        <p:spPr bwMode="gray">
          <a:xfrm>
            <a:off x="865969" y="1185519"/>
            <a:ext cx="6708473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b="1" i="0" kern="1200">
                <a:solidFill>
                  <a:schemeClr val="bg1"/>
                </a:solidFill>
                <a:latin typeface="MigMix 1P" panose="020B0502020203020207" pitchFamily="50" charset="-128"/>
                <a:ea typeface="MigMix 1P" panose="020B0502020203020207" pitchFamily="50" charset="-128"/>
                <a:cs typeface="MigMix 1P" panose="020B0502020203020207" pitchFamily="50" charset="-128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dirty="0"/>
              <a:t>2</a:t>
            </a:r>
            <a:r>
              <a:rPr lang="ja-JP" altLang="en-US" dirty="0"/>
              <a:t>番じゃダメなんです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8739" y="4776647"/>
            <a:ext cx="3110505" cy="21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8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6800" y="3916161"/>
            <a:ext cx="1597891" cy="106719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研究室ライフ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0843" y="2275887"/>
            <a:ext cx="8931848" cy="4429713"/>
          </a:xfrm>
          <a:solidFill>
            <a:srgbClr val="FFFFFF">
              <a:alpha val="52941"/>
            </a:srgbClr>
          </a:solidFill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就活・自主勉強に有用なネタが沢山</a:t>
            </a:r>
            <a:endParaRPr kumimoji="1" lang="en-US" altLang="ja-JP" sz="2400" dirty="0" smtClean="0"/>
          </a:p>
          <a:p>
            <a:pPr lvl="1"/>
            <a:r>
              <a:rPr lang="en-US" altLang="ja-JP" sz="2400" dirty="0" smtClean="0"/>
              <a:t>PC</a:t>
            </a:r>
            <a:r>
              <a:rPr lang="ja-JP" altLang="en-US" sz="2400" dirty="0" smtClean="0"/>
              <a:t>組立実習</a:t>
            </a:r>
            <a:endParaRPr lang="en-US" altLang="ja-JP" sz="2400" dirty="0" smtClean="0"/>
          </a:p>
          <a:p>
            <a:pPr lvl="2"/>
            <a:r>
              <a:rPr kumimoji="1" lang="ja-JP" altLang="en-US" sz="2000" dirty="0" smtClean="0"/>
              <a:t>パーツ選び，買い物，組立，</a:t>
            </a:r>
            <a:r>
              <a:rPr kumimoji="1" lang="en-US" altLang="ja-JP" sz="2000" dirty="0" smtClean="0"/>
              <a:t>OS</a:t>
            </a:r>
            <a:r>
              <a:rPr kumimoji="1" lang="ja-JP" altLang="en-US" sz="2000" dirty="0" smtClean="0"/>
              <a:t>インストールと設定</a:t>
            </a:r>
            <a:endParaRPr kumimoji="1" lang="en-US" altLang="ja-JP" sz="2000" dirty="0" smtClean="0"/>
          </a:p>
          <a:p>
            <a:pPr lvl="1"/>
            <a:r>
              <a:rPr lang="ja-JP" altLang="en-US" sz="2400" dirty="0" smtClean="0"/>
              <a:t>調査と発表</a:t>
            </a:r>
            <a:endParaRPr lang="en-US" altLang="ja-JP" sz="2400" dirty="0" smtClean="0"/>
          </a:p>
          <a:p>
            <a:pPr lvl="2"/>
            <a:r>
              <a:rPr kumimoji="1" lang="ja-JP" altLang="en-US" sz="2000" dirty="0" smtClean="0"/>
              <a:t>障害事例，アルゴリズム，新技術</a:t>
            </a:r>
            <a:endParaRPr kumimoji="1" lang="en-US" altLang="ja-JP" sz="2000" dirty="0" smtClean="0"/>
          </a:p>
          <a:p>
            <a:pPr lvl="1"/>
            <a:r>
              <a:rPr lang="ja-JP" altLang="en-US" sz="2400" dirty="0" smtClean="0"/>
              <a:t>英語課題（技術雑誌記事翻訳．喋れなくて良い）</a:t>
            </a:r>
            <a:endParaRPr lang="en-US" altLang="ja-JP" sz="2400" dirty="0" smtClean="0"/>
          </a:p>
          <a:p>
            <a:pPr lvl="1"/>
            <a:r>
              <a:rPr kumimoji="1" lang="ja-JP" altLang="en-US" sz="2400" dirty="0" smtClean="0"/>
              <a:t>優秀な先輩の指導とノート</a:t>
            </a:r>
            <a:endParaRPr kumimoji="1" lang="en-US" altLang="ja-JP" sz="2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5F8C-2949-47D0-872E-237684596717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418" y="1818300"/>
            <a:ext cx="1564639" cy="117347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90843" y="5749675"/>
            <a:ext cx="5727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研究室で伸ばしたいスキル</a:t>
            </a:r>
            <a:endParaRPr kumimoji="1" lang="en-US" altLang="ja-JP" sz="2000" b="1" dirty="0" smtClean="0"/>
          </a:p>
          <a:p>
            <a:r>
              <a:rPr lang="ja-JP" altLang="en-US" sz="2000" b="1" dirty="0"/>
              <a:t>　</a:t>
            </a:r>
            <a:r>
              <a:rPr lang="ja-JP" altLang="en-US" sz="2000" b="1" dirty="0" smtClean="0"/>
              <a:t>① 調べる 　② 人に頼る・頼られる</a:t>
            </a:r>
            <a:r>
              <a:rPr lang="en-US" altLang="ja-JP" sz="2000" b="1" dirty="0" smtClean="0"/>
              <a:t/>
            </a:r>
            <a:br>
              <a:rPr lang="en-US" altLang="ja-JP" sz="2000" b="1" dirty="0" smtClean="0"/>
            </a:br>
            <a:r>
              <a:rPr lang="ja-JP" altLang="en-US" sz="2000" b="1" dirty="0" smtClean="0"/>
              <a:t>　③ 成果の良し悪しを評価する　</a:t>
            </a:r>
            <a:r>
              <a:rPr kumimoji="1" lang="ja-JP" altLang="en-US" sz="2000" b="1" dirty="0" smtClean="0"/>
              <a:t>④ 人に伝える</a:t>
            </a:r>
            <a:endParaRPr kumimoji="1" lang="ja-JP" altLang="en-US" sz="2000" b="1" dirty="0"/>
          </a:p>
        </p:txBody>
      </p:sp>
      <p:sp>
        <p:nvSpPr>
          <p:cNvPr id="8" name="ハート 7"/>
          <p:cNvSpPr/>
          <p:nvPr/>
        </p:nvSpPr>
        <p:spPr>
          <a:xfrm>
            <a:off x="6741259" y="5317578"/>
            <a:ext cx="2358865" cy="1540422"/>
          </a:xfrm>
          <a:prstGeom prst="hear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社会人</a:t>
            </a:r>
            <a:r>
              <a:rPr kumimoji="1" lang="en-US" altLang="ja-JP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kumimoji="1" lang="en-US" altLang="ja-JP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kumimoji="1" lang="ja-JP" alt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基礎力</a:t>
            </a:r>
            <a:endParaRPr kumimoji="1" lang="ja-JP" alt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80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385" y="5505738"/>
            <a:ext cx="1333518" cy="80484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充実の設備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→ 入り浸れる</a:t>
            </a:r>
            <a:r>
              <a:rPr lang="ja-JP" altLang="en-US" dirty="0" smtClean="0"/>
              <a:t>研究室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（コロナが終わったら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0843" y="2275887"/>
            <a:ext cx="8374253" cy="4271217"/>
          </a:xfrm>
        </p:spPr>
        <p:txBody>
          <a:bodyPr>
            <a:normAutofit lnSpcReduction="10000"/>
          </a:bodyPr>
          <a:lstStyle/>
          <a:p>
            <a:r>
              <a:rPr kumimoji="1" lang="ja-JP" altLang="en-US" sz="2400" dirty="0" smtClean="0"/>
              <a:t>冷蔵庫，電子レンジ，電気ケトル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2</a:t>
            </a:r>
            <a:r>
              <a:rPr kumimoji="1" lang="ja-JP" altLang="en-US" sz="2400" dirty="0" smtClean="0"/>
              <a:t>口</a:t>
            </a:r>
            <a:r>
              <a:rPr kumimoji="1" lang="en-US" altLang="ja-JP" sz="2400" dirty="0" smtClean="0"/>
              <a:t>IH</a:t>
            </a:r>
            <a:r>
              <a:rPr kumimoji="1" lang="ja-JP" altLang="en-US" sz="2400" dirty="0" smtClean="0"/>
              <a:t>クッキングヒーター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たこ焼きも焼けるホットプレート</a:t>
            </a:r>
            <a:endParaRPr kumimoji="1" lang="en-US" altLang="ja-JP" sz="2400" dirty="0" smtClean="0"/>
          </a:p>
          <a:p>
            <a:pPr lvl="1"/>
            <a:r>
              <a:rPr lang="en-US" altLang="ja-JP" sz="2400" dirty="0" smtClean="0"/>
              <a:t>2</a:t>
            </a:r>
            <a:r>
              <a:rPr lang="ja-JP" altLang="en-US" sz="2400" dirty="0" smtClean="0"/>
              <a:t>枚</a:t>
            </a:r>
            <a:endParaRPr lang="en-US" altLang="ja-JP" sz="2400" dirty="0" smtClean="0"/>
          </a:p>
          <a:p>
            <a:r>
              <a:rPr lang="ja-JP" altLang="en-US" sz="2400" dirty="0" smtClean="0"/>
              <a:t>全自動エスプレッソメーカー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豆はスタバのハウスブレンド</a:t>
            </a:r>
            <a:endParaRPr lang="en-US" altLang="ja-JP" sz="2400" dirty="0" smtClean="0"/>
          </a:p>
          <a:p>
            <a:r>
              <a:rPr lang="ja-JP" altLang="en-US" sz="2400" dirty="0" smtClean="0"/>
              <a:t>アイスクリームメーカー</a:t>
            </a:r>
            <a:r>
              <a:rPr lang="ja-JP" altLang="en-US" sz="2400" dirty="0" smtClean="0"/>
              <a:t>，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炭酸</a:t>
            </a:r>
            <a:r>
              <a:rPr lang="ja-JP" altLang="en-US" sz="2400" dirty="0" smtClean="0"/>
              <a:t>水メーカー，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ミキサー，</a:t>
            </a:r>
            <a:r>
              <a:rPr lang="ja-JP" altLang="en-US" sz="2400" dirty="0" smtClean="0"/>
              <a:t>パスタメーカー</a:t>
            </a:r>
            <a:r>
              <a:rPr lang="en-US" altLang="ja-JP" sz="2400" dirty="0" smtClean="0"/>
              <a:t>,</a:t>
            </a:r>
            <a:br>
              <a:rPr lang="en-US" altLang="ja-JP" sz="2400" dirty="0" smtClean="0"/>
            </a:br>
            <a:r>
              <a:rPr lang="ja-JP" altLang="en-US" sz="2400" dirty="0" smtClean="0"/>
              <a:t>電気圧力鍋</a:t>
            </a:r>
            <a:r>
              <a:rPr lang="en-US" altLang="ja-JP" sz="2400" dirty="0" smtClean="0"/>
              <a:t>(New!)</a:t>
            </a:r>
            <a:endParaRPr lang="en-US" altLang="ja-JP" sz="2400" dirty="0" smtClean="0"/>
          </a:p>
          <a:p>
            <a:pPr lvl="1"/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5F8C-2949-47D0-872E-237684596717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595" y="710215"/>
            <a:ext cx="641551" cy="114053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030" y="1023706"/>
            <a:ext cx="1083076" cy="60923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097" y="1145219"/>
            <a:ext cx="416973" cy="74128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354" y="2005196"/>
            <a:ext cx="1180730" cy="81482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1627" y="2802783"/>
            <a:ext cx="1127463" cy="63419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306" r="21616"/>
          <a:stretch/>
        </p:blipFill>
        <p:spPr>
          <a:xfrm>
            <a:off x="7759085" y="2971800"/>
            <a:ext cx="883754" cy="50541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075" y="3501278"/>
            <a:ext cx="1068396" cy="122327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570" y="3890770"/>
            <a:ext cx="906778" cy="105200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950" y="5063010"/>
            <a:ext cx="694815" cy="123522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956" y="5244807"/>
            <a:ext cx="636859" cy="82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こんな学生に来てほしい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0843" y="2275887"/>
            <a:ext cx="8359193" cy="4438949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研究室の雰囲気（先輩）と馴染める人</a:t>
            </a:r>
            <a:endParaRPr kumimoji="1" lang="en-US" altLang="ja-JP" sz="2400" dirty="0" smtClean="0"/>
          </a:p>
          <a:p>
            <a:pPr lvl="1"/>
            <a:r>
              <a:rPr lang="ja-JP" altLang="en-US" sz="2400" dirty="0" smtClean="0"/>
              <a:t>部屋でたこ焼きパーティを仕切る</a:t>
            </a:r>
            <a:r>
              <a:rPr lang="en-US" altLang="ja-JP" sz="2400" dirty="0" smtClean="0"/>
              <a:t>/</a:t>
            </a:r>
            <a:r>
              <a:rPr lang="ja-JP" altLang="en-US" sz="2400" dirty="0" smtClean="0"/>
              <a:t>参加できる人</a:t>
            </a:r>
            <a:endParaRPr lang="en-US" altLang="ja-JP" sz="2400" dirty="0" smtClean="0"/>
          </a:p>
          <a:p>
            <a:pPr lvl="1"/>
            <a:endParaRPr lang="en-US" altLang="ja-JP" sz="2400" dirty="0"/>
          </a:p>
          <a:p>
            <a:pPr lvl="1"/>
            <a:endParaRPr lang="en-US" altLang="ja-JP" sz="2400" dirty="0" smtClean="0"/>
          </a:p>
          <a:p>
            <a:pPr lvl="1"/>
            <a:endParaRPr lang="en-US" altLang="ja-JP" sz="2400" dirty="0"/>
          </a:p>
          <a:p>
            <a:pPr lvl="1"/>
            <a:endParaRPr lang="en-US" altLang="ja-JP" sz="2400" dirty="0" smtClean="0"/>
          </a:p>
          <a:p>
            <a:r>
              <a:rPr lang="ja-JP" altLang="en-US" sz="2400" dirty="0" smtClean="0"/>
              <a:t>先輩</a:t>
            </a:r>
            <a:r>
              <a:rPr lang="ja-JP" altLang="en-US" sz="2400" dirty="0" smtClean="0"/>
              <a:t>に色々聞いて下さい．</a:t>
            </a:r>
            <a:endParaRPr lang="en-US" altLang="ja-JP" sz="2400" dirty="0" smtClean="0"/>
          </a:p>
          <a:p>
            <a:pPr lvl="1"/>
            <a:r>
              <a:rPr lang="en-US" altLang="ja-JP" sz="2000" b="1" dirty="0" smtClean="0">
                <a:solidFill>
                  <a:srgbClr val="FF0000"/>
                </a:solidFill>
              </a:rPr>
              <a:t>zoom</a:t>
            </a:r>
            <a:r>
              <a:rPr lang="ja-JP" altLang="en-US" sz="2000" b="1" dirty="0" err="1" smtClean="0">
                <a:solidFill>
                  <a:srgbClr val="FF0000"/>
                </a:solidFill>
              </a:rPr>
              <a:t>での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意見交換会を開催予定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sz="2000" b="1" dirty="0" smtClean="0">
                <a:solidFill>
                  <a:srgbClr val="FF0000"/>
                </a:solidFill>
              </a:rPr>
              <a:t>先輩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の意見を参考に受け入れを考慮します．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pPr marL="402336" lvl="1" indent="0">
              <a:buNone/>
            </a:pPr>
            <a:endParaRPr lang="en-US" altLang="ja-JP" sz="2400" dirty="0" smtClean="0"/>
          </a:p>
          <a:p>
            <a:pPr lvl="1"/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5F8C-2949-47D0-872E-237684596717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578" y="3249343"/>
            <a:ext cx="1912460" cy="127497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0965" y="3208480"/>
            <a:ext cx="1937649" cy="129176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3565" y="3210018"/>
            <a:ext cx="1821406" cy="1365439"/>
          </a:xfrm>
          <a:prstGeom prst="rect">
            <a:avLst/>
          </a:prstGeom>
        </p:spPr>
      </p:pic>
      <p:sp>
        <p:nvSpPr>
          <p:cNvPr id="8" name="下矢印 7"/>
          <p:cNvSpPr/>
          <p:nvPr/>
        </p:nvSpPr>
        <p:spPr>
          <a:xfrm>
            <a:off x="3556002" y="4649350"/>
            <a:ext cx="1644072" cy="2955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454" y="675479"/>
            <a:ext cx="2423603" cy="181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 ボードルーム">
  <a:themeElements>
    <a:clrScheme name="イオン ボードルーム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migu">
      <a:majorFont>
        <a:latin typeface="Migu 1P"/>
        <a:ea typeface="Migu 1P"/>
        <a:cs typeface=""/>
      </a:majorFont>
      <a:minorFont>
        <a:latin typeface="Migu 1P"/>
        <a:ea typeface="Migu 1P"/>
        <a:cs typeface=""/>
      </a:minorFont>
    </a:fontScheme>
    <a:fmtScheme name="イオン ボードルーム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23174</TotalTime>
  <Words>281</Words>
  <Application>Microsoft Office PowerPoint</Application>
  <PresentationFormat>画面に合わせる (4:3)</PresentationFormat>
  <Paragraphs>76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MigMix 1P</vt:lpstr>
      <vt:lpstr>Migu 1P</vt:lpstr>
      <vt:lpstr>ＭＳ Ｐゴシック</vt:lpstr>
      <vt:lpstr>Arial</vt:lpstr>
      <vt:lpstr>Calibri</vt:lpstr>
      <vt:lpstr>Wingdings 3</vt:lpstr>
      <vt:lpstr>イオン ボードルーム</vt:lpstr>
      <vt:lpstr>新井研　配属説明 </vt:lpstr>
      <vt:lpstr>自己紹介</vt:lpstr>
      <vt:lpstr>研究分野:ディペンダブルコンピューティング 壊れないネットワーク，コンピュータ</vt:lpstr>
      <vt:lpstr>研究分野:ディペンダブルコンピューティング 壊れないネットワーク，コンピュータ</vt:lpstr>
      <vt:lpstr>研究室の運営方針： </vt:lpstr>
      <vt:lpstr>研究室ライフ</vt:lpstr>
      <vt:lpstr>充実の設備 → 入り浸れる研究室 （コロナが終わったら)</vt:lpstr>
      <vt:lpstr>こんな学生に来てほしい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プログラミング及び演習II 第2回</dc:title>
  <dc:creator>Arai_V</dc:creator>
  <cp:lastModifiedBy>Masayuki Arai</cp:lastModifiedBy>
  <cp:revision>236</cp:revision>
  <cp:lastPrinted>2016-04-13T03:32:10Z</cp:lastPrinted>
  <dcterms:created xsi:type="dcterms:W3CDTF">2013-09-27T23:53:21Z</dcterms:created>
  <dcterms:modified xsi:type="dcterms:W3CDTF">2020-05-11T02:57:19Z</dcterms:modified>
</cp:coreProperties>
</file>